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Bricolage Grotesque ExtraBold" panose="020B0604020202020204" charset="0"/>
      <p:bold r:id="rId9"/>
    </p:embeddedFont>
    <p:embeddedFont>
      <p:font typeface="Montserrat" panose="00000500000000000000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gqnojoWQYHCxUUEnGLTwZggyf5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9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" name="Google Shape;43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" name="Google Shape;61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Google Shape;86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4" name="Google Shape;104;p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om.com/share/950e7158e15549f4b5a9189c5497a33b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hyperlink" Target="https://github.com/michellzambranohereira/PLN/tree/main/TP%20Final%20Integrado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"/>
          <p:cNvSpPr/>
          <p:nvPr/>
        </p:nvSpPr>
        <p:spPr>
          <a:xfrm>
            <a:off x="6280190" y="2427327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4450"/>
              <a:buFont typeface="Bricolage Grotesque ExtraBold"/>
              <a:buNone/>
            </a:pPr>
            <a:r>
              <a:rPr lang="en-US" sz="4450" b="1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RAG-Analyzer: Chatbot Harry Potter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1"/>
          <p:cNvSpPr/>
          <p:nvPr/>
        </p:nvSpPr>
        <p:spPr>
          <a:xfrm>
            <a:off x="6280190" y="4893826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Proyecto Integrador Final | Análisis de Reseñas de Harry Potter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"/>
          <p:cNvSpPr/>
          <p:nvPr/>
        </p:nvSpPr>
        <p:spPr>
          <a:xfrm>
            <a:off x="6280190" y="5511879"/>
            <a:ext cx="7556421" cy="290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400"/>
              <a:buFont typeface="Montserrat"/>
              <a:buNone/>
            </a:pPr>
            <a:r>
              <a:rPr lang="en-US" sz="14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Materia: PT</a:t>
            </a:r>
            <a:r>
              <a:rPr lang="en-US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écnicas de P</a:t>
            </a:r>
            <a:r>
              <a:rPr lang="en-US" sz="14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rocesamiento del Habla |  IFTS 24 (2025)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"/>
          <p:cNvSpPr/>
          <p:nvPr/>
        </p:nvSpPr>
        <p:spPr>
          <a:xfrm>
            <a:off x="6280190" y="6057303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2650"/>
              <a:buFont typeface="Bricolage Grotesque ExtraBold"/>
              <a:buNone/>
            </a:pPr>
            <a:r>
              <a:rPr lang="en-US" sz="2650" b="1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Equipo del Proyecto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"/>
          <p:cNvSpPr/>
          <p:nvPr/>
        </p:nvSpPr>
        <p:spPr>
          <a:xfrm>
            <a:off x="6280189" y="6724313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Michelle Zambrano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"/>
          <p:cNvSpPr/>
          <p:nvPr/>
        </p:nvSpPr>
        <p:spPr>
          <a:xfrm>
            <a:off x="6280190" y="7063903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Florencia Lombardi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1"/>
          <p:cNvSpPr/>
          <p:nvPr/>
        </p:nvSpPr>
        <p:spPr>
          <a:xfrm>
            <a:off x="6280190" y="744404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Stefania Jimenez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"/>
          <p:cNvSpPr/>
          <p:nvPr/>
        </p:nvSpPr>
        <p:spPr>
          <a:xfrm>
            <a:off x="722114" y="567333"/>
            <a:ext cx="7699772" cy="1289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4050"/>
              <a:buFont typeface="Bricolage Grotesque ExtraBold"/>
              <a:buNone/>
            </a:pPr>
            <a:r>
              <a:rPr lang="en-US" sz="4050" b="1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Introducción del proyecto:</a:t>
            </a:r>
            <a:endParaRPr sz="4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619900" y="1350853"/>
            <a:ext cx="7699800" cy="14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Trabajar con un corpus de 100 reseñas de películas puede resultar complejo al momento de buscar información específica.</a:t>
            </a:r>
            <a:b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Este proyecto aborda ese desafío mediante la creación de un sistema RAG (Retrieval-Augmented Generation) que permite consultar el contenido de las reseñas de manera eficiente y contextualizada.</a:t>
            </a:r>
            <a:endParaRPr sz="11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9375"/>
              </a:lnSpc>
              <a:spcBef>
                <a:spcPts val="120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" name="Google Shape;49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2114" y="3058358"/>
            <a:ext cx="1031558" cy="123789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"/>
          <p:cNvSpPr/>
          <p:nvPr/>
        </p:nvSpPr>
        <p:spPr>
          <a:xfrm>
            <a:off x="1959888" y="3264575"/>
            <a:ext cx="2578894" cy="32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lang="en-US" sz="20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Corpus de Reseñas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1959888" y="3710583"/>
            <a:ext cx="6461998" cy="33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Colección de reseñas reales sobre las películas de Harry Potter.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" name="Google Shape;52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2114" y="4296251"/>
            <a:ext cx="1031558" cy="1237893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"/>
          <p:cNvSpPr/>
          <p:nvPr/>
        </p:nvSpPr>
        <p:spPr>
          <a:xfrm>
            <a:off x="1959888" y="4333393"/>
            <a:ext cx="3186000" cy="3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lang="en-US" sz="20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Vector Store (ChromaDB)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1959888" y="4820699"/>
            <a:ext cx="64620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Almacenamiento de embeddings que permite la búsqueda semántica eficiente.</a:t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59375"/>
              </a:lnSpc>
              <a:spcBef>
                <a:spcPts val="120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" name="Google Shape;55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2114" y="5534144"/>
            <a:ext cx="1031558" cy="1237893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"/>
          <p:cNvSpPr/>
          <p:nvPr/>
        </p:nvSpPr>
        <p:spPr>
          <a:xfrm>
            <a:off x="1959888" y="5740360"/>
            <a:ext cx="2578894" cy="32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lang="en-US" sz="20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LLM (Flan-T5)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1959900" y="6186380"/>
            <a:ext cx="64620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Modelo encargado de generar respuestas basadas en los textos recuperados.</a:t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59375"/>
              </a:lnSpc>
              <a:spcBef>
                <a:spcPts val="120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460025" y="6861427"/>
            <a:ext cx="8523600" cy="13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La solución implementa un sistema RAG de punta a punta: combina recuperación semántica con generación de lenguaje para responder preguntas sobre el corpus.</a:t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Además, incluye una interfaz web en Streamlit para facilitar la interacción con el usuario.</a:t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07E3ABD-91FC-E407-0799-A6F2ED4147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9700" y="2315987"/>
            <a:ext cx="6164176" cy="34425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/>
          <p:nvPr/>
        </p:nvSpPr>
        <p:spPr>
          <a:xfrm>
            <a:off x="396835" y="311825"/>
            <a:ext cx="5129570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2200"/>
              <a:buFont typeface="Bricolage Grotesque ExtraBold"/>
              <a:buNone/>
            </a:pPr>
            <a:r>
              <a:rPr lang="en-US" sz="2200" b="1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Implementación y Stack Tecnológico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"/>
          <p:cNvSpPr/>
          <p:nvPr/>
        </p:nvSpPr>
        <p:spPr>
          <a:xfrm>
            <a:off x="396825" y="892977"/>
            <a:ext cx="4536600" cy="1481700"/>
          </a:xfrm>
          <a:prstGeom prst="roundRect">
            <a:avLst>
              <a:gd name="adj" fmla="val 4304"/>
            </a:avLst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510158" y="1188388"/>
            <a:ext cx="1417500" cy="1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lang="en-US" sz="20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Python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510308" y="1714125"/>
            <a:ext cx="4309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Lenguaje principal de desarrollo.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5046825" y="892977"/>
            <a:ext cx="4536600" cy="1481700"/>
          </a:xfrm>
          <a:prstGeom prst="roundRect">
            <a:avLst>
              <a:gd name="adj" fmla="val 4304"/>
            </a:avLst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5153744" y="1110688"/>
            <a:ext cx="1417500" cy="1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lang="en-US" sz="20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LangChain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3"/>
          <p:cNvSpPr/>
          <p:nvPr/>
        </p:nvSpPr>
        <p:spPr>
          <a:xfrm>
            <a:off x="5090201" y="1592075"/>
            <a:ext cx="46065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Orquestación del pipeline RAG y manejo de componentes (retriever, chain, embeddings).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3"/>
          <p:cNvSpPr/>
          <p:nvPr/>
        </p:nvSpPr>
        <p:spPr>
          <a:xfrm>
            <a:off x="9696800" y="892977"/>
            <a:ext cx="4536600" cy="1481700"/>
          </a:xfrm>
          <a:prstGeom prst="roundRect">
            <a:avLst>
              <a:gd name="adj" fmla="val 4304"/>
            </a:avLst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3"/>
          <p:cNvSpPr/>
          <p:nvPr/>
        </p:nvSpPr>
        <p:spPr>
          <a:xfrm>
            <a:off x="9797350" y="1071848"/>
            <a:ext cx="1417500" cy="2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lang="en-US" sz="20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ChromaDB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9853480" y="1543100"/>
            <a:ext cx="4309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Base de datos vectorial para realizar búsquedas semánticas eficientes.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396822" y="2658446"/>
            <a:ext cx="6861600" cy="1106700"/>
          </a:xfrm>
          <a:prstGeom prst="roundRect">
            <a:avLst>
              <a:gd name="adj" fmla="val 4304"/>
            </a:avLst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510143" y="2799063"/>
            <a:ext cx="3007800" cy="1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lang="en-US" sz="20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Flan-T5 + MiniLM-L6-v2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7371805" y="2658446"/>
            <a:ext cx="6861600" cy="1106700"/>
          </a:xfrm>
          <a:prstGeom prst="roundRect">
            <a:avLst>
              <a:gd name="adj" fmla="val 4304"/>
            </a:avLst>
          </a:prstGeom>
          <a:solidFill>
            <a:srgbClr val="282D5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7485049" y="2799075"/>
            <a:ext cx="2325000" cy="1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lang="en-US" sz="20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Streamlit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7485052" y="3121041"/>
            <a:ext cx="66351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Framework para construir la interfaz web del chatbot.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240096" y="4141365"/>
            <a:ext cx="3277800" cy="12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2500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2000"/>
              <a:buFont typeface="Bricolage Grotesque ExtraBold"/>
              <a:buNone/>
            </a:pPr>
            <a:r>
              <a:rPr lang="en-US" sz="2000" b="1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Detalle de Componentes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240100" y="4587150"/>
            <a:ext cx="13561200" cy="12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RAG:</a:t>
            </a: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30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Combina los textos recuperados del corpus con el modelo de lenguaje para generar respuestas basadas en las reseñas.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30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Permite responder preguntas basadas en las 100 reseñas reales del corpus.</a:t>
            </a:r>
            <a:endParaRPr sz="9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240100" y="5732550"/>
            <a:ext cx="12973200" cy="9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Embeddings: </a:t>
            </a:r>
            <a:endParaRPr sz="1800" b="1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30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Utiliza Sentence-Transformers MiniLM-L6-v2, un modelo rápido y liviano.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30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Garantiza una recuperación de contexto precisa aun con poco poder de cómputo.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240100" y="6660375"/>
            <a:ext cx="11644200" cy="15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Streamlit:</a:t>
            </a: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Permite interacción directa con el sistema RAG mediante: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30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Campo de texto para realizar consultas.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30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Botón de ejecución.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30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Indicadores visuales (spinner).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30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Visualización clara de respuestas.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30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Expansores para mostrar el contenido y metadatos de las fuentes.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510225" y="3161940"/>
            <a:ext cx="66348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LLM para generación + embeddings para la búsqueda semántica.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/>
          <p:nvPr/>
        </p:nvSpPr>
        <p:spPr>
          <a:xfrm>
            <a:off x="722233" y="567452"/>
            <a:ext cx="7426881" cy="644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4050"/>
              <a:buFont typeface="Bricolage Grotesque ExtraBold"/>
              <a:buNone/>
            </a:pPr>
            <a:r>
              <a:rPr lang="en-US" sz="4050" b="1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Interfaz Web y Demostración</a:t>
            </a:r>
            <a:endParaRPr sz="4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4"/>
          <p:cNvSpPr/>
          <p:nvPr/>
        </p:nvSpPr>
        <p:spPr>
          <a:xfrm>
            <a:off x="402758" y="1752740"/>
            <a:ext cx="13185900" cy="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La aplicación web desarrollada con Streamlit permite interactuar de manera simple y directa con el chatbot RAG.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4"/>
          <p:cNvSpPr/>
          <p:nvPr/>
        </p:nvSpPr>
        <p:spPr>
          <a:xfrm>
            <a:off x="456025" y="2875250"/>
            <a:ext cx="7959300" cy="31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El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usuario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ingresa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una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consulta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lenguaje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natural y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el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sistema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700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3655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Genera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una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respuesta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basada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las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reseñas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del corpus,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combinando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recuperación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+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generación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700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3655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Muestra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las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fuentes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utilizadas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permitiendo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expandir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cada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una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para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ver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la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reseña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original.</a:t>
            </a:r>
            <a:endParaRPr sz="1700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3655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Incluye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indicadores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visuales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(spinner) para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mostrar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cuando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el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sistema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está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procesando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una</a:t>
            </a:r>
            <a:r>
              <a:rPr lang="en-US" sz="17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consulta.</a:t>
            </a:r>
            <a:endParaRPr sz="1700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endParaRPr sz="1600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722233" y="7855982"/>
            <a:ext cx="13185934" cy="33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Esta funcionalidad dual proporciona transparencia y confianza en las respuestas del chatbot.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1187E419-C520-D338-D544-D772D4682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7564" y="2534071"/>
            <a:ext cx="5206811" cy="38260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36900" y="0"/>
            <a:ext cx="54935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5"/>
          <p:cNvSpPr/>
          <p:nvPr/>
        </p:nvSpPr>
        <p:spPr>
          <a:xfrm>
            <a:off x="512650" y="526000"/>
            <a:ext cx="39471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4450"/>
              <a:buFont typeface="Bricolage Grotesque ExtraBold"/>
              <a:buNone/>
            </a:pPr>
            <a:r>
              <a:rPr lang="en-US" sz="4450" b="1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Conclusión: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/>
          <p:nvPr/>
        </p:nvSpPr>
        <p:spPr>
          <a:xfrm>
            <a:off x="178925" y="1316225"/>
            <a:ext cx="9277500" cy="6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El proyecto demuestra la implementación práctica de un sistema RAG básico, capaz de recuperar información desde un corpus de reseñas y generar respuestas contextualizadas mediante un modelo LLM.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 pesar de las limitaciones técnicas encontradas —modelos pesados, restricciones de entornos, cambios de versiones, incompatibilidades y falta de GPU— se logró construir una herramienta funcional que: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3655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Integra técnicas modernas de PLN (embeddings, chunking y recuperación semántica).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3655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Utiliza un LLM local (Flan-T5) para generar respuestas basadas en documentos reales.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3655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Presenta una interfaz web clara en Streamlit, mostrando respuestas y las fuentes consultadas.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3655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Permite consultas en lenguaje natural sobre el corpus de reseñas.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Este trabajo constituye una base sólida para futuros desarrollos, como mejorar la calidad de las respuestas, optimizar la recuperación, usar modelos más potentes o integrar un pipeline completo de despliegue en la nube.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endParaRPr sz="175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"/>
          <p:cNvSpPr/>
          <p:nvPr/>
        </p:nvSpPr>
        <p:spPr>
          <a:xfrm>
            <a:off x="515422" y="404932"/>
            <a:ext cx="3768328" cy="460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2850"/>
              <a:buFont typeface="Bricolage Grotesque ExtraBold"/>
              <a:buNone/>
            </a:pPr>
            <a:r>
              <a:rPr lang="en-US" sz="2850" b="1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Recursos y Contacto</a:t>
            </a:r>
            <a:endParaRPr sz="2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6"/>
          <p:cNvSpPr/>
          <p:nvPr/>
        </p:nvSpPr>
        <p:spPr>
          <a:xfrm>
            <a:off x="515422" y="1159788"/>
            <a:ext cx="13599557" cy="23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Queremos compartir nuestro trabajo y los resultados obtenidos. Explora el código, la documentación y la demostración funcional</a:t>
            </a:r>
            <a:r>
              <a:rPr lang="en-US" sz="11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6"/>
          <p:cNvSpPr/>
          <p:nvPr/>
        </p:nvSpPr>
        <p:spPr>
          <a:xfrm>
            <a:off x="515425" y="1726650"/>
            <a:ext cx="6620100" cy="1541700"/>
          </a:xfrm>
          <a:prstGeom prst="roundRect">
            <a:avLst>
              <a:gd name="adj" fmla="val 4745"/>
            </a:avLst>
          </a:prstGeom>
          <a:solidFill>
            <a:srgbClr val="090E3F"/>
          </a:solidFill>
          <a:ln w="15225" cap="flat" cmpd="sng">
            <a:solidFill>
              <a:srgbClr val="41467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6"/>
          <p:cNvSpPr/>
          <p:nvPr/>
        </p:nvSpPr>
        <p:spPr>
          <a:xfrm>
            <a:off x="500182" y="1726644"/>
            <a:ext cx="60960" cy="1541740"/>
          </a:xfrm>
          <a:prstGeom prst="roundRect">
            <a:avLst>
              <a:gd name="adj" fmla="val 101476"/>
            </a:avLst>
          </a:prstGeom>
          <a:solidFill>
            <a:srgbClr val="EEAE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6"/>
          <p:cNvSpPr/>
          <p:nvPr/>
        </p:nvSpPr>
        <p:spPr>
          <a:xfrm>
            <a:off x="723650" y="1889192"/>
            <a:ext cx="1840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Bricolage Grotesque ExtraBold"/>
              <a:buNone/>
            </a:pPr>
            <a:r>
              <a:rPr lang="en-US" sz="16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Video Demostración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6"/>
          <p:cNvSpPr/>
          <p:nvPr/>
        </p:nvSpPr>
        <p:spPr>
          <a:xfrm>
            <a:off x="723650" y="2460887"/>
            <a:ext cx="62493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6"/>
          <p:cNvSpPr/>
          <p:nvPr/>
        </p:nvSpPr>
        <p:spPr>
          <a:xfrm>
            <a:off x="700825" y="2682940"/>
            <a:ext cx="62493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1600"/>
              <a:buFont typeface="Montserrat"/>
              <a:buNone/>
            </a:pPr>
            <a:r>
              <a:rPr lang="en-US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Ver Video Demo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6"/>
          <p:cNvSpPr/>
          <p:nvPr/>
        </p:nvSpPr>
        <p:spPr>
          <a:xfrm>
            <a:off x="538275" y="3933725"/>
            <a:ext cx="6620100" cy="1541700"/>
          </a:xfrm>
          <a:prstGeom prst="roundRect">
            <a:avLst>
              <a:gd name="adj" fmla="val 4745"/>
            </a:avLst>
          </a:prstGeom>
          <a:solidFill>
            <a:srgbClr val="090E3F"/>
          </a:solidFill>
          <a:ln w="15225" cap="flat" cmpd="sng">
            <a:solidFill>
              <a:srgbClr val="41467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6"/>
          <p:cNvSpPr/>
          <p:nvPr/>
        </p:nvSpPr>
        <p:spPr>
          <a:xfrm>
            <a:off x="500182" y="3933588"/>
            <a:ext cx="60900" cy="1541700"/>
          </a:xfrm>
          <a:prstGeom prst="roundRect">
            <a:avLst>
              <a:gd name="adj" fmla="val 101476"/>
            </a:avLst>
          </a:prstGeom>
          <a:solidFill>
            <a:srgbClr val="EEAE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725287" y="3997660"/>
            <a:ext cx="1840800" cy="2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Bricolage Grotesque ExtraBold"/>
              <a:buNone/>
            </a:pPr>
            <a:r>
              <a:rPr lang="en-US" sz="1600" b="1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Repositorio GitHub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6"/>
          <p:cNvSpPr/>
          <p:nvPr/>
        </p:nvSpPr>
        <p:spPr>
          <a:xfrm>
            <a:off x="723662" y="4736148"/>
            <a:ext cx="62493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1600"/>
              <a:buFont typeface="Montserrat"/>
              <a:buNone/>
            </a:pPr>
            <a:r>
              <a:rPr lang="en-US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Ir al GitHub del Proyecto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8" name="Google Shape;118;p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57387" y="1484828"/>
            <a:ext cx="6620113" cy="662011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6"/>
          <p:cNvSpPr/>
          <p:nvPr/>
        </p:nvSpPr>
        <p:spPr>
          <a:xfrm>
            <a:off x="515422" y="8677989"/>
            <a:ext cx="13599557" cy="23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150"/>
              <a:buFont typeface="Montserrat"/>
              <a:buNone/>
            </a:pPr>
            <a:r>
              <a:rPr lang="en-US" sz="11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¡Gracias por su atención! Estamos disponibles para preguntas y comentarios.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6"/>
          <p:cNvSpPr/>
          <p:nvPr/>
        </p:nvSpPr>
        <p:spPr>
          <a:xfrm>
            <a:off x="515422" y="9079230"/>
            <a:ext cx="13599557" cy="23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091158"/>
              </a:buClr>
              <a:buSzPts val="1150"/>
              <a:buFont typeface="Montserrat"/>
              <a:buNone/>
            </a:pPr>
            <a:r>
              <a:rPr lang="en-US" sz="1150">
                <a:solidFill>
                  <a:srgbClr val="091158"/>
                </a:solidFill>
                <a:latin typeface="Montserrat"/>
                <a:ea typeface="Montserrat"/>
                <a:cs typeface="Montserrat"/>
                <a:sym typeface="Montserrat"/>
              </a:rPr>
              <a:t>Contacto:</a:t>
            </a:r>
            <a:r>
              <a:rPr lang="en-US" sz="11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equipo.raganalyzer@ifts24.edu.ar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654</Words>
  <Application>Microsoft Office PowerPoint</Application>
  <PresentationFormat>Personalizado</PresentationFormat>
  <Paragraphs>70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Montserrat</vt:lpstr>
      <vt:lpstr>Calibri</vt:lpstr>
      <vt:lpstr>Arial</vt:lpstr>
      <vt:lpstr>Bricolage Grotesque ExtraBold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Usuario</dc:creator>
  <cp:lastModifiedBy>Stefania Jimenez</cp:lastModifiedBy>
  <cp:revision>1</cp:revision>
  <dcterms:created xsi:type="dcterms:W3CDTF">2025-11-19T17:26:45Z</dcterms:created>
  <dcterms:modified xsi:type="dcterms:W3CDTF">2025-11-20T00:44:10Z</dcterms:modified>
</cp:coreProperties>
</file>